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64" r:id="rId5"/>
    <p:sldId id="259" r:id="rId6"/>
    <p:sldId id="385" r:id="rId7"/>
    <p:sldId id="384" r:id="rId8"/>
    <p:sldId id="383" r:id="rId9"/>
    <p:sldId id="372" r:id="rId10"/>
    <p:sldId id="3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3AD"/>
    <a:srgbClr val="02A2BA"/>
    <a:srgbClr val="FF9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7967CF-4EE9-50F6-47B5-AAD1F5B996EB}" v="5" dt="2024-04-10T14:32:09.6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80630" autoAdjust="0"/>
  </p:normalViewPr>
  <p:slideViewPr>
    <p:cSldViewPr snapToGrid="0">
      <p:cViewPr varScale="1">
        <p:scale>
          <a:sx n="89" d="100"/>
          <a:sy n="89" d="100"/>
        </p:scale>
        <p:origin x="14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289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4A278E-D623-4DFD-A472-BC09D326FF74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F2D2F1-6C1E-4201-96FE-FCB3BBED8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729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Welcome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Grab tables and refreshments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Land acknowledgement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Get to why we are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F2D2F1-6C1E-4201-96FE-FCB3BBED8F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284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56084-CC7D-2179-5346-499716371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0CF967-9B2A-90C2-BE7F-451361992F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8A09E0-C99E-2709-48F9-F5D5C4AE54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38907-6463-3066-FF7B-4C0137ACA5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F2D2F1-6C1E-4201-96FE-FCB3BBED8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248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Energy Step Code has been around since 2018, updates brings it to higher tier for energy efficiency – 20%</a:t>
            </a:r>
          </a:p>
          <a:p>
            <a:r>
              <a:rPr lang="en-CA" dirty="0"/>
              <a:t>Zero Carbon Step Code was introduced in 2023.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F2D2F1-6C1E-4201-96FE-FCB3BBED8F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64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Tonight we have two speakers who will provide details on Zero Carbon Step Code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Quick overview focus is on Zero Carbon Step Code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New tool introduced in BC Building Code update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Focus only new builds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4 carbon performance tiers – 2 pathways – performance and prescriptive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Focus on indoor heating, cooling and cooking to reduce carbon emissions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F2D2F1-6C1E-4201-96FE-FCB3BBED8F0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046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Proposed timelines and levels, not set in stone</a:t>
            </a:r>
          </a:p>
          <a:p>
            <a:r>
              <a:rPr lang="en-US" dirty="0"/>
              <a:t>Looking for feedback</a:t>
            </a:r>
          </a:p>
          <a:p>
            <a:r>
              <a:rPr lang="en-US" dirty="0"/>
              <a:t>BC Energy Step Code follows Province timelines </a:t>
            </a:r>
          </a:p>
          <a:p>
            <a:r>
              <a:rPr lang="en-US" dirty="0"/>
              <a:t>These timelines align with other Metro Vancouver municipalities that have introduced Zero Carbon Step Code for Part 9 buildings (EL-3 to EL-4 in 2023 to 2025) and Part 3 buildings (EL-2 to EL-4 in 2023 to 2025).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F2D2F1-6C1E-4201-96FE-FCB3BBED8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9077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Launched a feedback survey and information page on Engage Maple Ridge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Encourage you to submit feedback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Survey launches tonight (April 10</a:t>
            </a:r>
            <a:r>
              <a:rPr lang="en-US" baseline="30000" dirty="0"/>
              <a:t>th</a:t>
            </a:r>
            <a:r>
              <a:rPr lang="en-US" dirty="0"/>
              <a:t> and runs until April 24)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Reminder these are proposed timelines, feedback informs the report to Council on a pathway moving forward.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F2D2F1-6C1E-4201-96FE-FCB3BBED8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4837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195D2-F63B-072A-B729-02401FE0BF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36A3E-EDE1-E19C-DADF-E3DCBB521E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3D0E8-556B-FD42-80E4-857D7204C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FCD-4566-4CF2-B258-E824616F7A53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C8990-36BC-7941-844A-8E3B0069F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AD521-078B-573A-35DD-3781B897C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E0FA-3D44-47E7-B134-2B09D476A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884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9C115-7B9D-C8E4-694C-A41C70FAE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B7B53-1D03-81CF-1BE4-AA615718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D1F56-B1A9-A337-098F-F322F92D2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FCD-4566-4CF2-B258-E824616F7A53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0F966-1086-851B-F065-5D9CADC23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A079E-7F58-AF79-38B6-C51AEE23E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E0FA-3D44-47E7-B134-2B09D476A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654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B4E24-3903-EBFC-5C21-8F7A885EE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A0BAE-10E0-D0AA-9D5E-455AA65629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F61C9-3C95-B46F-8F0D-EDF24BEFA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FCD-4566-4CF2-B258-E824616F7A53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2243A-9EC1-4B10-7D79-5B39F4A8F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8B674-D74F-3041-50AA-74DDA5916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E0FA-3D44-47E7-B134-2B09D476A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266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E78F7-F796-6FEA-879F-EA9AB897B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59B05-6697-E7BA-5FF8-5649707C88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0E5FF4-E8DF-7765-DF12-201CDA7A64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EDCD0D-1FC3-27AC-362A-53FD81E72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FCD-4566-4CF2-B258-E824616F7A53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4F7FC5-7638-C80E-53EA-E63CFC22E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F47828-58B4-EC66-9B64-C1A075663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E0FA-3D44-47E7-B134-2B09D476A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536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95E06-1E54-DE4E-B94F-6C6BE749D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6ABDD8-8C9F-1A14-CE02-8756CC258C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149F65-CC25-597D-3FA5-02B1C9D99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2BBA47-51EC-9DA1-D4C8-8843A5C4C9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17EF64-A7AD-8524-B782-A4308E0808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8AF72C-8BD5-374A-21B4-D7B0B0150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FCD-4566-4CF2-B258-E824616F7A53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0A1BA-23FC-6B79-6051-4BC61DFB7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8B575E-1A01-B6D1-1CF5-80FCDCE68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E0FA-3D44-47E7-B134-2B09D476A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12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9D9BD-E506-F826-3507-6CC55D64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7A9BA9-D55C-2415-5A50-DB880C969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FCD-4566-4CF2-B258-E824616F7A53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D94949-49AA-E360-9669-2BAA4F7A4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CB6E93-1A2B-EC47-7FC1-0A33BF470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E0FA-3D44-47E7-B134-2B09D476A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309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AFB4F6-DD11-1E2B-2232-42532685F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FCD-4566-4CF2-B258-E824616F7A53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09F351-3D87-02CB-FD68-BF53658BF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14DCA-9188-614A-3D9E-6D15FF13F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E0FA-3D44-47E7-B134-2B09D476A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56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BA5EB-ADBA-6091-0391-52A6026BC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ABC6A-4C0A-1AC5-ABD8-69CC6DFD2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B0CEA-BF64-9782-E4F6-599FC2A9F1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E0B4EC-53DE-A59B-7B0C-A4DBD021F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FCD-4566-4CF2-B258-E824616F7A53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228ECB-ED4E-07ED-AC6E-47B212874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7E62C-2C54-628F-5858-787567F72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E0FA-3D44-47E7-B134-2B09D476A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897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DFC79-EB0E-7B67-605A-AFE2495ED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C7297D-7077-F54A-9B1A-F965D821CC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B9C48-8D30-ACD1-02F3-8DB82E33B2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0472C-F168-CDE9-38FE-A54C2FECB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FCD-4566-4CF2-B258-E824616F7A53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A2B470-A4E3-6A6B-87C9-DE3B40E3E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4D9C4F-CF1F-6A7B-9948-04433E67C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E0FA-3D44-47E7-B134-2B09D476A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373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82394-2150-4CAD-2E1B-45F6D7369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EFFDE1-DBD8-17DA-B88C-5D0BB8E4B9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91134-F500-448C-4AA1-B49DC6109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FCD-4566-4CF2-B258-E824616F7A53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21CC7-E4E8-A1A0-5B94-A2A5AB38D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B7567-7570-CECA-C401-2EFB855E0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E0FA-3D44-47E7-B134-2B09D476A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907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19F6F3-7D58-D503-7C63-476CA12939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8C2D22-7230-4684-0B6D-918073EE6C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D4513-E833-B0F5-7166-C543ACEAB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07FCD-4566-4CF2-B258-E824616F7A53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BC572-845A-8B97-B2F8-DB27A5370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41A20-8AF1-5610-4172-70C1DE3BF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FE0FA-3D44-47E7-B134-2B09D476A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889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A7E66B-FFA9-1F8C-AE9C-A53D3B17E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72710D-9A08-FAAF-46A1-1235F2EAE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1D7FDC-0008-C72A-6750-77D0DFC02C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07FCD-4566-4CF2-B258-E824616F7A53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A30E1-2B6E-7461-DD6E-3C9BD2F8BB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256C8-E2CE-5065-46CF-095300F6E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FE0FA-3D44-47E7-B134-2B09D476A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50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bridge over water with mountains in the background&#10;&#10;Description automatically generated">
            <a:extLst>
              <a:ext uri="{FF2B5EF4-FFF2-40B4-BE49-F238E27FC236}">
                <a16:creationId xmlns:a16="http://schemas.microsoft.com/office/drawing/2014/main" id="{1218CC02-AB7D-2663-C3ED-CEA52DEF0B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" r="1" b="1"/>
          <a:stretch/>
        </p:blipFill>
        <p:spPr>
          <a:xfrm>
            <a:off x="20" y="-16590"/>
            <a:ext cx="12191980" cy="68662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D73A26-A85E-C8EB-24EA-2DEA13F92AC4}"/>
              </a:ext>
            </a:extLst>
          </p:cNvPr>
          <p:cNvSpPr txBox="1"/>
          <p:nvPr/>
        </p:nvSpPr>
        <p:spPr>
          <a:xfrm>
            <a:off x="520869" y="843213"/>
            <a:ext cx="4321367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kumimoji="0" lang="en-US" sz="36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</a:rPr>
              <a:t>Maple Ridge</a:t>
            </a:r>
            <a:r>
              <a:rPr lang="en-US" sz="3600" baseline="30000" dirty="0">
                <a:solidFill>
                  <a:prstClr val="white"/>
                </a:solidFill>
                <a:latin typeface="Segoe UI Semibold"/>
                <a:cs typeface="Segoe UI Semibold"/>
              </a:rPr>
              <a:t> </a:t>
            </a:r>
            <a:endParaRPr lang="en-US" sz="3600" dirty="0">
              <a:solidFill>
                <a:prstClr val="white"/>
              </a:solidFill>
              <a:latin typeface="Segoe UI Semibold"/>
              <a:cs typeface="Segoe UI Semibold"/>
            </a:endParaRPr>
          </a:p>
          <a:p>
            <a:pPr>
              <a:defRPr/>
            </a:pPr>
            <a:r>
              <a:rPr lang="en-US" sz="3600" baseline="30000" dirty="0">
                <a:solidFill>
                  <a:prstClr val="white"/>
                </a:solidFill>
                <a:latin typeface="Segoe UI Semibold"/>
                <a:cs typeface="Segoe UI Semibold"/>
              </a:rPr>
              <a:t>Zero Carbon Building Forum</a:t>
            </a:r>
            <a:endParaRPr lang="en-US" sz="3600" dirty="0">
              <a:solidFill>
                <a:prstClr val="white"/>
              </a:solidFill>
              <a:latin typeface="Segoe UI Semibold"/>
              <a:cs typeface="Segoe UI Semi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9438CB-F9E5-EE3E-AE19-E1AA3C23B477}"/>
              </a:ext>
            </a:extLst>
          </p:cNvPr>
          <p:cNvSpPr txBox="1"/>
          <p:nvPr/>
        </p:nvSpPr>
        <p:spPr>
          <a:xfrm>
            <a:off x="520869" y="308174"/>
            <a:ext cx="2386206" cy="3795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aseline="30000" dirty="0">
                <a:solidFill>
                  <a:schemeClr val="bg1"/>
                </a:solidFill>
                <a:latin typeface="Segoe UI"/>
                <a:cs typeface="Segoe UI"/>
              </a:rPr>
              <a:t>April 10, 2024</a:t>
            </a:r>
            <a:endParaRPr lang="en-US" sz="2800" i="0" u="none" strike="noStrike" baseline="30000" dirty="0">
              <a:solidFill>
                <a:schemeClr val="bg1"/>
              </a:solidFill>
              <a:latin typeface="Segoe UI"/>
              <a:cs typeface="Segoe U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8D502C-1DA4-690A-5557-236A330ABC15}"/>
              </a:ext>
            </a:extLst>
          </p:cNvPr>
          <p:cNvSpPr txBox="1"/>
          <p:nvPr/>
        </p:nvSpPr>
        <p:spPr>
          <a:xfrm>
            <a:off x="7205075" y="687765"/>
            <a:ext cx="40942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</a:rPr>
              <a:t>WELCOME</a:t>
            </a:r>
            <a:endParaRPr lang="en-CA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75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orange corner&#10;&#10;Description automatically generated">
            <a:extLst>
              <a:ext uri="{FF2B5EF4-FFF2-40B4-BE49-F238E27FC236}">
                <a16:creationId xmlns:a16="http://schemas.microsoft.com/office/drawing/2014/main" id="{27EC4EE5-3812-F3BF-781E-2C58C69DD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9683F68E-1D3A-FF36-F833-FF4ECD0596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E8182060-89B7-C9DB-2B28-C926B1A7F2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8F7085-780A-C1EA-0AB4-B70452F1E7DE}"/>
              </a:ext>
            </a:extLst>
          </p:cNvPr>
          <p:cNvSpPr txBox="1"/>
          <p:nvPr/>
        </p:nvSpPr>
        <p:spPr>
          <a:xfrm>
            <a:off x="565686" y="704077"/>
            <a:ext cx="2890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30000" noProof="0" dirty="0">
                <a:ln>
                  <a:noFill/>
                </a:ln>
                <a:solidFill>
                  <a:srgbClr val="006C7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Welcome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6F8609-94A7-3D0A-5150-76E84FDE23D4}"/>
              </a:ext>
            </a:extLst>
          </p:cNvPr>
          <p:cNvSpPr txBox="1"/>
          <p:nvPr/>
        </p:nvSpPr>
        <p:spPr>
          <a:xfrm>
            <a:off x="777240" y="1536192"/>
            <a:ext cx="9272016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>
                <a:latin typeface="Segoe UI"/>
                <a:cs typeface="Segoe UI"/>
              </a:rPr>
              <a:t>The City of Maple Ridge carries out its business on the traditional and unceded territories of the Katzie (</a:t>
            </a:r>
            <a:r>
              <a:rPr lang="en-US" sz="2400" err="1">
                <a:latin typeface="Segoe UI"/>
                <a:cs typeface="Segoe UI"/>
              </a:rPr>
              <a:t>q̓ic̓əy</a:t>
            </a:r>
            <a:r>
              <a:rPr lang="en-US" sz="2400" dirty="0">
                <a:latin typeface="Segoe UI"/>
                <a:cs typeface="Segoe UI"/>
              </a:rPr>
              <a:t>̓) First Nation and the Kwantlen (</a:t>
            </a:r>
            <a:r>
              <a:rPr lang="en-US" sz="2400" err="1">
                <a:latin typeface="Segoe UI"/>
                <a:cs typeface="Segoe UI"/>
              </a:rPr>
              <a:t>qʼʷa:n̓ƛʼən</a:t>
            </a:r>
            <a:r>
              <a:rPr lang="en-US" sz="2400" dirty="0">
                <a:latin typeface="Segoe UI"/>
                <a:cs typeface="Segoe UI"/>
              </a:rPr>
              <a:t>̓) First Nation.</a:t>
            </a:r>
            <a:br>
              <a:rPr lang="en-US" sz="1200" dirty="0">
                <a:latin typeface="Segoe UI"/>
                <a:cs typeface="Segoe UI"/>
              </a:rPr>
            </a:br>
            <a:r>
              <a:rPr lang="en-US" sz="1200" dirty="0">
                <a:latin typeface="Segoe UI"/>
                <a:cs typeface="Segoe UI"/>
              </a:rPr>
              <a:t> </a:t>
            </a:r>
            <a:endParaRPr lang="en-US" dirty="0"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03622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A6275-8332-673E-FC58-28B036860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orange corner&#10;&#10;Description automatically generated">
            <a:extLst>
              <a:ext uri="{FF2B5EF4-FFF2-40B4-BE49-F238E27FC236}">
                <a16:creationId xmlns:a16="http://schemas.microsoft.com/office/drawing/2014/main" id="{8B6590B9-E2BD-2B7D-2A3D-99D15F70BA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CB76DC97-CCE3-3344-8671-9E91FE56FE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037DBBD1-48A6-4C2C-D62E-B32466F3EA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EB5892-0956-81B3-28C8-C21924DAF229}"/>
              </a:ext>
            </a:extLst>
          </p:cNvPr>
          <p:cNvSpPr txBox="1"/>
          <p:nvPr/>
        </p:nvSpPr>
        <p:spPr>
          <a:xfrm>
            <a:off x="565686" y="704077"/>
            <a:ext cx="2890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30000" noProof="0" dirty="0">
                <a:ln>
                  <a:noFill/>
                </a:ln>
                <a:solidFill>
                  <a:srgbClr val="006C7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Tonight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F9C654-72B9-0B0C-D84E-A976C362AA17}"/>
              </a:ext>
            </a:extLst>
          </p:cNvPr>
          <p:cNvSpPr txBox="1"/>
          <p:nvPr/>
        </p:nvSpPr>
        <p:spPr>
          <a:xfrm>
            <a:off x="565686" y="1315144"/>
            <a:ext cx="10716768" cy="18466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Calibri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Segoe UI"/>
                <a:cs typeface="Segoe UI"/>
              </a:rPr>
              <a:t>Provide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cs typeface="Segoe UI"/>
              </a:rPr>
              <a:t> information on the Zero Carbon Step Code (ZCSC)</a:t>
            </a:r>
            <a:endParaRPr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Segoe UI"/>
                <a:cs typeface="Segoe UI"/>
              </a:rPr>
              <a:t>Engage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cs typeface="Segoe UI"/>
              </a:rPr>
              <a:t> building and development community</a:t>
            </a:r>
            <a:r>
              <a:rPr lang="en-US" sz="2400" dirty="0">
                <a:solidFill>
                  <a:prstClr val="black"/>
                </a:solidFill>
                <a:latin typeface="Segoe UI"/>
                <a:cs typeface="Segoe UI"/>
              </a:rPr>
              <a:t> </a:t>
            </a:r>
            <a:endParaRPr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Segoe UI"/>
                <a:cs typeface="Segoe UI"/>
              </a:rPr>
              <a:t>Seek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cs typeface="Segoe UI"/>
              </a:rPr>
              <a:t> feedback on </a:t>
            </a:r>
            <a:r>
              <a:rPr lang="en-US" sz="2400" dirty="0">
                <a:solidFill>
                  <a:prstClr val="black"/>
                </a:solidFill>
                <a:latin typeface="Segoe UI"/>
                <a:cs typeface="Segoe UI"/>
              </a:rPr>
              <a:t>introduction of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cs typeface="Segoe UI"/>
              </a:rPr>
              <a:t> ZCSC in Maple Ridge</a:t>
            </a:r>
            <a:endParaRPr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0969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54C2F-A6C6-E9C8-A62E-989839A96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orange corner&#10;&#10;Description automatically generated">
            <a:extLst>
              <a:ext uri="{FF2B5EF4-FFF2-40B4-BE49-F238E27FC236}">
                <a16:creationId xmlns:a16="http://schemas.microsoft.com/office/drawing/2014/main" id="{06EF2563-FA7F-FFE9-8829-1D7EC2552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35A24438-183E-DC9B-C5E1-C3B7FAE51F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C4F4D187-D8F2-A031-50CE-AF254E9F40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BFC438-05FA-CACA-8DBE-A69CDF330B3B}"/>
              </a:ext>
            </a:extLst>
          </p:cNvPr>
          <p:cNvSpPr txBox="1"/>
          <p:nvPr/>
        </p:nvSpPr>
        <p:spPr>
          <a:xfrm>
            <a:off x="565686" y="704077"/>
            <a:ext cx="2890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30000" noProof="0" dirty="0">
                <a:ln>
                  <a:noFill/>
                </a:ln>
                <a:solidFill>
                  <a:srgbClr val="006C77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Background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D1EEE7-920E-D5E7-7409-2C8DFDA7879B}"/>
              </a:ext>
            </a:extLst>
          </p:cNvPr>
          <p:cNvSpPr txBox="1"/>
          <p:nvPr/>
        </p:nvSpPr>
        <p:spPr>
          <a:xfrm>
            <a:off x="565686" y="1315144"/>
            <a:ext cx="10716768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2A2BA"/>
                </a:solidFill>
              </a:rPr>
              <a:t>Province </a:t>
            </a:r>
            <a:r>
              <a:rPr lang="en-US" sz="2000" b="1" dirty="0">
                <a:solidFill>
                  <a:srgbClr val="02A2BA"/>
                </a:solidFill>
                <a:latin typeface="Segoe UI"/>
                <a:cs typeface="Segoe UI"/>
              </a:rPr>
              <a:t>updated</a:t>
            </a:r>
            <a:r>
              <a:rPr lang="en-US" sz="2000" b="1" dirty="0">
                <a:solidFill>
                  <a:srgbClr val="02A2BA"/>
                </a:solidFill>
              </a:rPr>
              <a:t> BC Building Code on May 1, 2023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Requires 20% better energy efficiency of new buildings through BC Energy Step Code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Introduced Zero Carbon Step Code (ZCSC) to reduce or eliminate carbon emissions in new buildings.</a:t>
            </a:r>
          </a:p>
          <a:p>
            <a:pPr lvl="1"/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2A2BA"/>
                </a:solidFill>
              </a:rPr>
              <a:t>Mayor’s Taskforce on Climate Action (September to April 2024)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Formed to look at and recommend priority actions for climate action in Maple Ridge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Looked at Zero Carbon Step Code and BC Energy Step Code for new buildings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Engage with building and development community</a:t>
            </a:r>
          </a:p>
          <a:p>
            <a:pPr lvl="1"/>
            <a:endParaRPr lang="en-US" sz="2000" b="1" u="sn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52DE7D-13C3-C6DE-7753-F83314401C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065" y="4289055"/>
            <a:ext cx="3554878" cy="16145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66ACFA-33D2-955E-7667-4B3A4A8ED9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0489" y="4531369"/>
            <a:ext cx="4100137" cy="1129881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08036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orange corner&#10;&#10;Description automatically generated">
            <a:extLst>
              <a:ext uri="{FF2B5EF4-FFF2-40B4-BE49-F238E27FC236}">
                <a16:creationId xmlns:a16="http://schemas.microsoft.com/office/drawing/2014/main" id="{27EC4EE5-3812-F3BF-781E-2C58C69DD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9683F68E-1D3A-FF36-F833-FF4ECD0596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E8182060-89B7-C9DB-2B28-C926B1A7F2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7B1E142-5347-A83A-794E-5C1EDE5764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154" y="506372"/>
            <a:ext cx="5066215" cy="13961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5D690B-1709-2E68-EDF0-FBF7247D33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6612" y="1783602"/>
            <a:ext cx="6732842" cy="467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718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3092818E-7E5A-46EF-DD04-A232703CA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2ADCA8-0192-09A9-7BE5-642E26D24687}"/>
              </a:ext>
            </a:extLst>
          </p:cNvPr>
          <p:cNvSpPr txBox="1"/>
          <p:nvPr/>
        </p:nvSpPr>
        <p:spPr>
          <a:xfrm>
            <a:off x="275206" y="592762"/>
            <a:ext cx="113876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30000" noProof="0" dirty="0">
                <a:ln>
                  <a:noFill/>
                </a:ln>
                <a:solidFill>
                  <a:srgbClr val="006C7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Introducing Zero Carbon Step Code to Maple Ridge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14FD89B-63B5-B78E-B9AE-5B2F88BF7F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1745" y="1450462"/>
            <a:ext cx="11604851" cy="500642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b="1" dirty="0">
                <a:latin typeface="Segoe UI"/>
                <a:cs typeface="Segoe UI"/>
              </a:rPr>
              <a:t>Part 3 residential and Part 9 residential new construction</a:t>
            </a:r>
          </a:p>
          <a:p>
            <a:pPr marL="0" indent="0">
              <a:buNone/>
            </a:pPr>
            <a:endParaRPr lang="en-US" b="1" dirty="0">
              <a:latin typeface="Segoe UI"/>
              <a:cs typeface="Segoe UI"/>
            </a:endParaRPr>
          </a:p>
          <a:p>
            <a:pPr marL="0" indent="0">
              <a:buNone/>
            </a:pPr>
            <a:r>
              <a:rPr lang="en-US" dirty="0">
                <a:latin typeface="Segoe UI"/>
                <a:cs typeface="Segoe UI"/>
              </a:rPr>
              <a:t>A proposed timeline is: </a:t>
            </a:r>
          </a:p>
          <a:p>
            <a:pPr marL="0" indent="0">
              <a:buNone/>
            </a:pPr>
            <a:endParaRPr lang="en-US" dirty="0">
              <a:latin typeface="Segoe UI"/>
              <a:cs typeface="Calibri"/>
            </a:endParaRPr>
          </a:p>
          <a:p>
            <a:r>
              <a:rPr lang="en-US" i="1" dirty="0">
                <a:latin typeface="Segoe UI"/>
                <a:cs typeface="Segoe UI"/>
              </a:rPr>
              <a:t>Strong Carbon Performance (EL-3) by January 1, 2025  </a:t>
            </a:r>
          </a:p>
          <a:p>
            <a:r>
              <a:rPr lang="en-US" i="1" dirty="0">
                <a:latin typeface="Segoe UI"/>
                <a:cs typeface="Segoe UI"/>
              </a:rPr>
              <a:t>Zero Carbon Performance (EL-4) by January 1, 2026 </a:t>
            </a:r>
          </a:p>
          <a:p>
            <a:pPr marL="0" indent="0">
              <a:buNone/>
            </a:pPr>
            <a:endParaRPr lang="en-US" dirty="0">
              <a:latin typeface="Segoe UI"/>
              <a:cs typeface="Calibri"/>
            </a:endParaRPr>
          </a:p>
          <a:p>
            <a:r>
              <a:rPr lang="en-US" sz="2000" b="1" dirty="0">
                <a:latin typeface="Segoe UI"/>
                <a:cs typeface="Segoe UI"/>
              </a:rPr>
              <a:t>Part 9 Residential Buildings </a:t>
            </a:r>
            <a:r>
              <a:rPr lang="en-US" sz="2000" dirty="0">
                <a:latin typeface="Segoe UI"/>
                <a:cs typeface="Segoe UI"/>
              </a:rPr>
              <a:t>– Both prescriptive and performance pathways</a:t>
            </a:r>
          </a:p>
          <a:p>
            <a:r>
              <a:rPr lang="en-US" sz="2000" b="1" dirty="0">
                <a:latin typeface="Segoe UI"/>
                <a:cs typeface="Segoe UI"/>
              </a:rPr>
              <a:t>Part 3 Residential Buildings </a:t>
            </a:r>
            <a:r>
              <a:rPr lang="en-US" sz="2000" dirty="0">
                <a:latin typeface="Segoe UI"/>
                <a:cs typeface="Segoe UI"/>
              </a:rPr>
              <a:t>– Performance pathway</a:t>
            </a:r>
          </a:p>
          <a:p>
            <a:endParaRPr lang="en-US" sz="4300" dirty="0"/>
          </a:p>
        </p:txBody>
      </p:sp>
    </p:spTree>
    <p:extLst>
      <p:ext uri="{BB962C8B-B14F-4D97-AF65-F5344CB8AC3E}">
        <p14:creationId xmlns:p14="http://schemas.microsoft.com/office/powerpoint/2010/main" val="4282863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3092818E-7E5A-46EF-DD04-A232703CA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2ADCA8-0192-09A9-7BE5-642E26D24687}"/>
              </a:ext>
            </a:extLst>
          </p:cNvPr>
          <p:cNvSpPr txBox="1"/>
          <p:nvPr/>
        </p:nvSpPr>
        <p:spPr>
          <a:xfrm>
            <a:off x="275207" y="592762"/>
            <a:ext cx="78833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30000" noProof="0" dirty="0">
                <a:ln>
                  <a:noFill/>
                </a:ln>
                <a:solidFill>
                  <a:srgbClr val="006C77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Survey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029DC44-F661-53F9-5F41-F5F0C1893936}"/>
              </a:ext>
            </a:extLst>
          </p:cNvPr>
          <p:cNvSpPr txBox="1">
            <a:spLocks/>
          </p:cNvSpPr>
          <p:nvPr/>
        </p:nvSpPr>
        <p:spPr>
          <a:xfrm>
            <a:off x="838200" y="1590733"/>
            <a:ext cx="10515600" cy="43513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218591-7E0F-738A-D79E-816C1300A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5999" y="1114340"/>
            <a:ext cx="5479693" cy="4796282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760755-9640-E0C1-7B1F-9D7BD08069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98316"/>
            <a:ext cx="5181600" cy="4351338"/>
          </a:xfrm>
        </p:spPr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Survey QR Code</a:t>
            </a:r>
            <a:endParaRPr lang="en-CA" dirty="0">
              <a:highlight>
                <a:srgbClr val="FFFF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D9111D-E2E9-2857-38D4-F88A8A018FA7}"/>
              </a:ext>
            </a:extLst>
          </p:cNvPr>
          <p:cNvSpPr txBox="1"/>
          <p:nvPr/>
        </p:nvSpPr>
        <p:spPr>
          <a:xfrm>
            <a:off x="10058400" y="4720302"/>
            <a:ext cx="1043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</a:t>
            </a: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AD101F-1FD3-073E-9FC6-406477052DC1}"/>
              </a:ext>
            </a:extLst>
          </p:cNvPr>
          <p:cNvSpPr txBox="1"/>
          <p:nvPr/>
        </p:nvSpPr>
        <p:spPr>
          <a:xfrm>
            <a:off x="10386507" y="3141908"/>
            <a:ext cx="1043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</a:t>
            </a: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5C0489-6C74-861C-D7F3-67A9750AE7CF}"/>
              </a:ext>
            </a:extLst>
          </p:cNvPr>
          <p:cNvSpPr txBox="1"/>
          <p:nvPr/>
        </p:nvSpPr>
        <p:spPr>
          <a:xfrm>
            <a:off x="11186608" y="1748180"/>
            <a:ext cx="1043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</a:t>
            </a: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00338D-612E-7374-554F-1CC5CA5AFD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9477" y="101451"/>
            <a:ext cx="5066215" cy="139610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91C53F9-FE5A-B7A2-7B0A-B8A3240CB9EB}"/>
              </a:ext>
            </a:extLst>
          </p:cNvPr>
          <p:cNvSpPr txBox="1"/>
          <p:nvPr/>
        </p:nvSpPr>
        <p:spPr>
          <a:xfrm>
            <a:off x="6227782" y="2378830"/>
            <a:ext cx="2550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A3A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Proposed timeline</a:t>
            </a:r>
            <a:endParaRPr kumimoji="0" lang="en-CA" sz="2400" b="1" i="0" u="none" strike="noStrike" kern="1200" cap="none" spc="0" normalizeH="0" baseline="0" noProof="0" dirty="0">
              <a:ln>
                <a:noFill/>
              </a:ln>
              <a:solidFill>
                <a:srgbClr val="00A3A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qr code with a logo&#10;&#10;Description automatically generated">
            <a:extLst>
              <a:ext uri="{FF2B5EF4-FFF2-40B4-BE49-F238E27FC236}">
                <a16:creationId xmlns:a16="http://schemas.microsoft.com/office/drawing/2014/main" id="{364280B3-2260-9626-A1EA-97584333E3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363" y="1269999"/>
            <a:ext cx="4421910" cy="447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75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B49DCECFC55341983365165245EE6C" ma:contentTypeVersion="14" ma:contentTypeDescription="Create a new document." ma:contentTypeScope="" ma:versionID="62c782ca9e50d75e20f28770b01872b0">
  <xsd:schema xmlns:xsd="http://www.w3.org/2001/XMLSchema" xmlns:xs="http://www.w3.org/2001/XMLSchema" xmlns:p="http://schemas.microsoft.com/office/2006/metadata/properties" xmlns:ns2="5919ede2-7f3f-42a7-8891-3944bc39425b" xmlns:ns3="35c80c63-214c-4d01-8b6d-da2d7877a23c" targetNamespace="http://schemas.microsoft.com/office/2006/metadata/properties" ma:root="true" ma:fieldsID="2b4a3317b177636e8e5f74b4d658143a" ns2:_="" ns3:_="">
    <xsd:import namespace="5919ede2-7f3f-42a7-8891-3944bc39425b"/>
    <xsd:import namespace="35c80c63-214c-4d01-8b6d-da2d7877a23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3:MediaServiceLocation" minOccurs="0"/>
                <xsd:element ref="ns3:MediaServiceSearchPropertie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19ede2-7f3f-42a7-8891-3944bc39425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c80c63-214c-4d01-8b6d-da2d7877a2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69900d9d-718a-42cc-8f32-247e3b7d11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5919ede2-7f3f-42a7-8891-3944bc39425b">
      <UserInfo>
        <DisplayName>Dan Olivieri</DisplayName>
        <AccountId>6</AccountId>
        <AccountType/>
      </UserInfo>
      <UserInfo>
        <DisplayName>Emily Davies</DisplayName>
        <AccountId>38</AccountId>
        <AccountType/>
      </UserInfo>
    </SharedWithUsers>
    <lcf76f155ced4ddcb4097134ff3c332f xmlns="35c80c63-214c-4d01-8b6d-da2d7877a23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E19DD3-4EEA-4C5B-BC95-89C407ED07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19ede2-7f3f-42a7-8891-3944bc39425b"/>
    <ds:schemaRef ds:uri="35c80c63-214c-4d01-8b6d-da2d7877a2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D89FCA6-40CD-4D7A-B2C5-C979AF872742}">
  <ds:schemaRefs>
    <ds:schemaRef ds:uri="5919ede2-7f3f-42a7-8891-3944bc39425b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35c80c63-214c-4d01-8b6d-da2d7877a23c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1729189-15E1-44FB-A466-326EE0286F4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1473</TotalTime>
  <Words>453</Words>
  <Application>Microsoft Office PowerPoint</Application>
  <PresentationFormat>Widescreen</PresentationFormat>
  <Paragraphs>63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Segoe UI</vt:lpstr>
      <vt:lpstr>Segoe UI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Cindy Farnsworth</dc:creator>
  <cp:lastModifiedBy>Brian Montgomery</cp:lastModifiedBy>
  <cp:revision>198</cp:revision>
  <dcterms:created xsi:type="dcterms:W3CDTF">2023-10-13T21:15:11Z</dcterms:created>
  <dcterms:modified xsi:type="dcterms:W3CDTF">2024-04-16T16:27:06Z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0x01010001B49DCECFC55341983365165245EE6C</vt:lpwstr>
  </property>
  <property fmtid="{D5CDD505-2E9C-101B-9397-08002B2CF9AE}" pid="3" name="MediaServiceImageTags">
    <vt:lpwstr/>
  </property>
</Properties>
</file>